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65" r:id="rId4"/>
    <p:sldId id="258" r:id="rId5"/>
    <p:sldId id="268" r:id="rId6"/>
    <p:sldId id="260" r:id="rId7"/>
    <p:sldId id="262" r:id="rId8"/>
    <p:sldId id="267" r:id="rId9"/>
    <p:sldId id="264" r:id="rId10"/>
    <p:sldId id="266" r:id="rId11"/>
    <p:sldId id="261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46"/>
  </p:normalViewPr>
  <p:slideViewPr>
    <p:cSldViewPr snapToGrid="0" snapToObjects="1">
      <p:cViewPr varScale="1">
        <p:scale>
          <a:sx n="52" d="100"/>
          <a:sy n="52" d="100"/>
        </p:scale>
        <p:origin x="68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758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62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54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97D162C4-EDD9-4389-A98B-B87ECEA2A816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2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0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31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11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50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9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03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B16C4C9A-3960-41CF-A4E9-2A8FB932454B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2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5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tif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stor.org/stable/1522457.%20Accessed%203%20May%202021" TargetMode="External"/><Relationship Id="rId2" Type="http://schemas.openxmlformats.org/officeDocument/2006/relationships/hyperlink" Target="https://doi.org/10.1016/0169-2046(95)07002-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ropbox.com/scl/fi/a2smrh6ssy7yp59svmczk/Leadership-Training-2021small.pptx?dl=0&amp;rlkey=2fyjd3x2pl5ar4kbu4pjkwsxi" TargetMode="External"/><Relationship Id="rId4" Type="http://schemas.openxmlformats.org/officeDocument/2006/relationships/hyperlink" Target="https://www.ducks.org/About-DU?poe=adext&amp;gclid=CjwKCAjwm7mEBhBsEiwA_of-TEc4gf38YjHa8CdQdiidhDWu4QzVP0yADI2XWGasLVRGsBMuKga-cRoCzwgQAvD_BwE&amp;gclsrc=aw.d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D8337-CE5E-D345-B5A8-CE0F2F0CA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629" y="1160441"/>
            <a:ext cx="6308035" cy="2268559"/>
          </a:xfrm>
        </p:spPr>
        <p:txBody>
          <a:bodyPr>
            <a:noAutofit/>
          </a:bodyPr>
          <a:lstStyle/>
          <a:p>
            <a:r>
              <a:rPr lang="en-US" sz="4000" b="1" dirty="0"/>
              <a:t>Conservation Effects on Coastal Louisiana by Ducks Unlimited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EE81E-5A9F-1E45-9CAD-791968A27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9629" y="3054373"/>
            <a:ext cx="5357600" cy="1160213"/>
          </a:xfrm>
        </p:spPr>
        <p:txBody>
          <a:bodyPr>
            <a:normAutofit/>
          </a:bodyPr>
          <a:lstStyle/>
          <a:p>
            <a:r>
              <a:rPr lang="en-US" sz="2000" dirty="0"/>
              <a:t>Ariel Alonso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93A388-FC22-0046-B074-FDA2695C6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886" y="3839958"/>
            <a:ext cx="7758228" cy="21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1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8AC0B-0E63-C147-82B2-1444E1D73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93" y="1147106"/>
            <a:ext cx="5179653" cy="2698232"/>
          </a:xfrm>
        </p:spPr>
        <p:txBody>
          <a:bodyPr>
            <a:normAutofit fontScale="92500"/>
          </a:bodyPr>
          <a:lstStyle/>
          <a:p>
            <a:r>
              <a:rPr lang="en-US" dirty="0"/>
              <a:t>Along with the restoration of their waterfowl habitats, Louisiana DU is also...</a:t>
            </a:r>
          </a:p>
          <a:p>
            <a:pPr lvl="1"/>
            <a:r>
              <a:rPr lang="en-US" dirty="0"/>
              <a:t>Restoring near levees to protect them</a:t>
            </a:r>
          </a:p>
          <a:p>
            <a:pPr lvl="1"/>
            <a:r>
              <a:rPr lang="en-US" dirty="0"/>
              <a:t>Using terraces which reduce the wave action for hurricanes</a:t>
            </a:r>
          </a:p>
          <a:p>
            <a:pPr lvl="1"/>
            <a:r>
              <a:rPr lang="en-US" dirty="0"/>
              <a:t>Creating biogenic oyster shoreline system for coastal erosion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CE125-1823-1C4C-9EC6-D9D00C9A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335" y="3475770"/>
            <a:ext cx="4197000" cy="2535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5AA674-448D-5A47-ADFB-AC35CC7DE67D}"/>
              </a:ext>
            </a:extLst>
          </p:cNvPr>
          <p:cNvSpPr txBox="1"/>
          <p:nvPr/>
        </p:nvSpPr>
        <p:spPr>
          <a:xfrm>
            <a:off x="5341167" y="2306219"/>
            <a:ext cx="38425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Island Road Phase II - 800 LF Biogenic Oyster Shoreline System – bioengineered cementitious coatings that are set with hatchery raised oyster larvae</a:t>
            </a:r>
          </a:p>
          <a:p>
            <a:pPr algn="ctr"/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248C4C-EE02-E84A-8104-BDD20D6CE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474" y="1820904"/>
            <a:ext cx="2757012" cy="40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6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53B8F125-39FC-4963-B7E2-77FBC60F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48E05D7-7995-4AD1-90D4-2A6942DD9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ED7E8BF-CE27-4F62-866E-742A4EB70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09B15A9B-18CC-4042-884D-15C951F41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95E3045C-2DB0-469D-91F5-51A8DFF4C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D855E21-1A8D-49E7-8AF0-581E5FAC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76FEF-8559-2148-8E4D-1288D853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76" y="988098"/>
            <a:ext cx="2858835" cy="240480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b="1" dirty="0"/>
              <a:t>Questions?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8D1FC4C-DEC0-4666-A773-64DBBAA7F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418" y="477854"/>
            <a:ext cx="3690924" cy="1899398"/>
            <a:chOff x="7807230" y="2012810"/>
            <a:chExt cx="3251252" cy="3459865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4E15537-1FE9-46BD-A52C-3FF420E30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B32A743-EC42-4641-A94E-C808F4460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Texas helps Ducks Unlimited reach 15 million-acre conservation milestone">
            <a:extLst>
              <a:ext uri="{FF2B5EF4-FFF2-40B4-BE49-F238E27FC236}">
                <a16:creationId xmlns:a16="http://schemas.microsoft.com/office/drawing/2014/main" id="{47760E74-9475-E743-B056-4E491A082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4" y="637525"/>
            <a:ext cx="3035180" cy="157829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2834806-CDB1-4245-BCCD-F120C612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75094" b="36564"/>
          <a:stretch/>
        </p:blipFill>
        <p:spPr>
          <a:xfrm>
            <a:off x="8669363" y="643464"/>
            <a:ext cx="2852928" cy="1554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6FC9BE9E-1968-41E5-9297-CEBA83DA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509" y="2542318"/>
            <a:ext cx="3690924" cy="3074978"/>
            <a:chOff x="7807230" y="2012810"/>
            <a:chExt cx="3251252" cy="3459865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9A77BD7-A7F9-4927-8DAF-02D80721D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99F07C0-8E1E-422A-8A5E-4E1304D38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2584D7E-A744-AB45-A733-42A80530A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59" y="2818066"/>
            <a:ext cx="3357848" cy="2518386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7DA0ECD9-6090-4C0E-835B-B2761D775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01429" y="472933"/>
            <a:ext cx="3690924" cy="3074978"/>
            <a:chOff x="7807230" y="2012810"/>
            <a:chExt cx="3251252" cy="3459865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55CB9C3-506A-4B96-B5B3-0B8ECDFAF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1DC693E-23CE-494B-8F2C-7AEEC1855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02" name="Picture 6">
            <a:extLst>
              <a:ext uri="{FF2B5EF4-FFF2-40B4-BE49-F238E27FC236}">
                <a16:creationId xmlns:a16="http://schemas.microsoft.com/office/drawing/2014/main" id="{E670B90B-38DF-5D40-84C6-F547C80C8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0779" y="752878"/>
            <a:ext cx="3357848" cy="250999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B35D65D-E32B-4F6D-8CE1-9E1D62F46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96017" y="3709644"/>
            <a:ext cx="3690924" cy="1899398"/>
            <a:chOff x="7807230" y="2012810"/>
            <a:chExt cx="3251252" cy="3459865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DB3CB10-C224-4596-81C4-BAB6A626A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0C5AC05-BB5A-4220-8827-A7AFFB392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7185D2FC-D190-EF46-BC56-DB62D3B43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5458" y="3910842"/>
            <a:ext cx="3360091" cy="14952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5F5A7C57-F3F0-45B0-8075-737DBF0BB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634CC9B-AD84-4747-A789-4FAD9E64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340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5D192-A38F-BF4F-834F-D1DBE7C2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DFDC3-13E9-3B45-B3EE-FDEDA355D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948880"/>
            <a:ext cx="9603275" cy="3823075"/>
          </a:xfrm>
        </p:spPr>
        <p:txBody>
          <a:bodyPr>
            <a:normAutofit/>
          </a:bodyPr>
          <a:lstStyle/>
          <a:p>
            <a:r>
              <a:rPr lang="en-US" sz="1400" dirty="0"/>
              <a:t>Ross </a:t>
            </a:r>
            <a:r>
              <a:rPr lang="en-US" sz="1400" dirty="0" err="1"/>
              <a:t>Melinchuk</a:t>
            </a:r>
            <a:r>
              <a:rPr lang="en-US" sz="1400" dirty="0"/>
              <a:t>, Ducks </a:t>
            </a:r>
            <a:r>
              <a:rPr lang="en-US" sz="1400" dirty="0" err="1"/>
              <a:t>Unlimited's</a:t>
            </a:r>
            <a:r>
              <a:rPr lang="en-US" sz="1400" dirty="0"/>
              <a:t> landscape approach to habitat conservation, Landscape and Urban Planning, Volume 32, Issue 3, 1995, Pages 211-217, ISSN 0169-2046, </a:t>
            </a:r>
            <a:r>
              <a:rPr lang="en-US" sz="1400" dirty="0">
                <a:hlinkClick r:id="rId2"/>
              </a:rPr>
              <a:t>https://doi.org/10.1016/0169-2046(95)07002-C</a:t>
            </a:r>
            <a:r>
              <a:rPr lang="en-US" sz="1400" dirty="0"/>
              <a:t>. </a:t>
            </a:r>
          </a:p>
          <a:p>
            <a:r>
              <a:rPr lang="en-US" sz="1400" dirty="0"/>
              <a:t>Tori, </a:t>
            </a:r>
            <a:r>
              <a:rPr lang="en-US" sz="1400" dirty="0" err="1"/>
              <a:t>Gildo</a:t>
            </a:r>
            <a:r>
              <a:rPr lang="en-US" sz="1400" dirty="0"/>
              <a:t> M., et al. “Wetland Conservation and Ducks Unlimited: Real World Approaches to Multispecies Management.” </a:t>
            </a:r>
            <a:r>
              <a:rPr lang="en-US" sz="1400" i="1" dirty="0"/>
              <a:t>Waterbirds: The International Journal of Waterbird Biology</a:t>
            </a:r>
            <a:r>
              <a:rPr lang="en-US" sz="1400" dirty="0"/>
              <a:t>, vol. 25, 2002, pp. 115–121. </a:t>
            </a:r>
            <a:r>
              <a:rPr lang="en-US" sz="1400" i="1" dirty="0"/>
              <a:t>JSTOR</a:t>
            </a:r>
            <a:r>
              <a:rPr lang="en-US" sz="1400" dirty="0"/>
              <a:t>, </a:t>
            </a:r>
            <a:r>
              <a:rPr lang="en-US" sz="1400" dirty="0" err="1">
                <a:hlinkClick r:id="rId3"/>
              </a:rPr>
              <a:t>www.jstor.org</a:t>
            </a:r>
            <a:r>
              <a:rPr lang="en-US" sz="1400" dirty="0">
                <a:hlinkClick r:id="rId3"/>
              </a:rPr>
              <a:t>/stable/1522457. Accessed 3 May 2021</a:t>
            </a:r>
            <a:r>
              <a:rPr lang="en-US" sz="1400" dirty="0"/>
              <a:t>. </a:t>
            </a:r>
          </a:p>
          <a:p>
            <a:r>
              <a:rPr lang="en-US" sz="1400" dirty="0">
                <a:hlinkClick r:id="rId4"/>
              </a:rPr>
              <a:t>https://www.ducks.org/About-DU?poe=adext&amp;gclid=CjwKCAjwm7mEBhBsEiwA_of-TEc4gf38YjHa8CdQdiidhDWu4QzVP0yADI2XWGasLVRGsBMuKga-cRoCzwgQAvD_BwE&amp;gclsrc=aw.ds</a:t>
            </a:r>
            <a:r>
              <a:rPr lang="en-US" sz="1400" dirty="0"/>
              <a:t> </a:t>
            </a:r>
          </a:p>
          <a:p>
            <a:r>
              <a:rPr lang="en-US" sz="1400" dirty="0">
                <a:hlinkClick r:id="rId5"/>
              </a:rPr>
              <a:t>https://www.dropbox.com/scl/fi/a2smrh6ssy7yp59svmczk/Leadership-Training-2021small.pptx?dl=0&amp;rlkey=2fyjd3x2pl5ar4kbu4pjkwsxi</a:t>
            </a:r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23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94D4-BEE7-064B-83AC-6BB7EEF36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Ducks Unlimited?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CDB59-42AD-7449-AE10-5D0B2496D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709530"/>
            <a:ext cx="6251191" cy="4195146"/>
          </a:xfrm>
        </p:spPr>
        <p:txBody>
          <a:bodyPr>
            <a:normAutofit/>
          </a:bodyPr>
          <a:lstStyle/>
          <a:p>
            <a:r>
              <a:rPr lang="en-US" dirty="0"/>
              <a:t>Ducks Unlimited is a non-profit organization that focuses specifically on wetland and waterfowl conservation. </a:t>
            </a:r>
          </a:p>
          <a:p>
            <a:r>
              <a:rPr lang="en-US" dirty="0"/>
              <a:t>They are a volunteer-based organization with chapters located in the United States, Canada and Mexico. </a:t>
            </a:r>
          </a:p>
          <a:p>
            <a:r>
              <a:rPr lang="en-US" dirty="0"/>
              <a:t>They have a series of partnerships with private individuals, landowners, agencies, scientific communities, as well as other entities. </a:t>
            </a:r>
          </a:p>
        </p:txBody>
      </p:sp>
      <p:pic>
        <p:nvPicPr>
          <p:cNvPr id="2050" name="Picture 2" descr="Where Ducks Unlimited Works">
            <a:extLst>
              <a:ext uri="{FF2B5EF4-FFF2-40B4-BE49-F238E27FC236}">
                <a16:creationId xmlns:a16="http://schemas.microsoft.com/office/drawing/2014/main" id="{3917E76E-D366-6B4C-8F29-12837DA75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87" y="3587937"/>
            <a:ext cx="4147930" cy="196215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3B93446-3453-464D-9658-EEA203F79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87" y="1212663"/>
            <a:ext cx="4147930" cy="20574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09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A2260-CFE4-CC4E-BB47-E1B096B1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936391"/>
            <a:ext cx="9603275" cy="1049235"/>
          </a:xfrm>
        </p:spPr>
        <p:txBody>
          <a:bodyPr/>
          <a:lstStyle/>
          <a:p>
            <a:pPr algn="ctr"/>
            <a:r>
              <a:rPr lang="en-US" b="1" dirty="0"/>
              <a:t>Ducks Unlimited Mission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33D43-B855-7240-A5C9-BECD08DBF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1577799"/>
            <a:ext cx="9603275" cy="329457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“Ducks Unlimited Conserves, Restores, and Manages Wetlands and Associated Habitat for North America’s Waterfowl. These Habitats Also Benefit Other Wildlife and People.”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F9850-1324-3E44-BD80-4F4665C26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72" y="2941983"/>
            <a:ext cx="2513456" cy="31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67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FC5E2-BC5B-914A-8FA5-B88518916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Ducks Unlimited Conserves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9B039-5FA3-2947-9C4D-56FB8F6B4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778000"/>
            <a:ext cx="4508531" cy="4126676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Restoring grasslands</a:t>
            </a:r>
          </a:p>
          <a:p>
            <a:pPr fontAlgn="base"/>
            <a:r>
              <a:rPr lang="en-US" dirty="0"/>
              <a:t>Replanting forests</a:t>
            </a:r>
          </a:p>
          <a:p>
            <a:pPr fontAlgn="base"/>
            <a:r>
              <a:rPr lang="en-US" dirty="0"/>
              <a:t>Restoring watersheds</a:t>
            </a:r>
          </a:p>
          <a:p>
            <a:pPr fontAlgn="base"/>
            <a:r>
              <a:rPr lang="en-US" dirty="0"/>
              <a:t>Working with landowners</a:t>
            </a:r>
          </a:p>
          <a:p>
            <a:pPr fontAlgn="base"/>
            <a:r>
              <a:rPr lang="en-US" dirty="0"/>
              <a:t>Working with partners</a:t>
            </a:r>
          </a:p>
          <a:p>
            <a:pPr fontAlgn="base"/>
            <a:r>
              <a:rPr lang="en-US" dirty="0"/>
              <a:t>Acquiring land</a:t>
            </a:r>
          </a:p>
          <a:p>
            <a:pPr fontAlgn="base"/>
            <a:r>
              <a:rPr lang="en-US" dirty="0"/>
              <a:t>Conservation easements</a:t>
            </a:r>
          </a:p>
          <a:p>
            <a:pPr fontAlgn="base"/>
            <a:r>
              <a:rPr lang="en-US" dirty="0"/>
              <a:t>Management agreements</a:t>
            </a:r>
          </a:p>
          <a:p>
            <a:pPr fontAlgn="base"/>
            <a:r>
              <a:rPr lang="en-US" dirty="0"/>
              <a:t>Geographic Information Systems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8BE2BBD-10D3-5042-BB9E-8DF16618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838" y="1094133"/>
            <a:ext cx="3770243" cy="250367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A7C6181-DE7F-E346-B0C0-649D04D5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29" y="3735144"/>
            <a:ext cx="4508532" cy="22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98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2DFB1-4BC7-E74D-ACBF-65C36BB8A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371" y="1781712"/>
            <a:ext cx="4699030" cy="3294576"/>
          </a:xfrm>
        </p:spPr>
        <p:txBody>
          <a:bodyPr/>
          <a:lstStyle/>
          <a:p>
            <a:r>
              <a:rPr lang="en-US" dirty="0"/>
              <a:t>Many factors are included in their conservation of habitat such as restoration, development, enhancement, and management (</a:t>
            </a:r>
            <a:r>
              <a:rPr lang="en-US" dirty="0" err="1"/>
              <a:t>Melinchuk</a:t>
            </a:r>
            <a:r>
              <a:rPr lang="en-US" dirty="0"/>
              <a:t> 1995)</a:t>
            </a:r>
          </a:p>
          <a:p>
            <a:r>
              <a:rPr lang="en-US" dirty="0"/>
              <a:t>This conservation not only benefits waterfowl, but it also benefits other wildlife (</a:t>
            </a:r>
            <a:r>
              <a:rPr lang="en-US" dirty="0" err="1"/>
              <a:t>Gildo</a:t>
            </a:r>
            <a:r>
              <a:rPr lang="en-US" dirty="0"/>
              <a:t> 2002)</a:t>
            </a:r>
          </a:p>
        </p:txBody>
      </p:sp>
      <p:pic>
        <p:nvPicPr>
          <p:cNvPr id="11266" name="Picture 2" descr="Conservation Projects by State">
            <a:extLst>
              <a:ext uri="{FF2B5EF4-FFF2-40B4-BE49-F238E27FC236}">
                <a16:creationId xmlns:a16="http://schemas.microsoft.com/office/drawing/2014/main" id="{D69A1045-E7A0-184D-A57F-34C0CB94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530" y="1032510"/>
            <a:ext cx="479298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891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3722-66C9-AB46-AED8-A37A9FD8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DU Conservation in Louisiana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C6396-3C12-3E41-ACBA-95CB3F9A7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244729"/>
            <a:ext cx="5086850" cy="3166534"/>
          </a:xfrm>
        </p:spPr>
        <p:txBody>
          <a:bodyPr>
            <a:normAutofit/>
          </a:bodyPr>
          <a:lstStyle/>
          <a:p>
            <a:r>
              <a:rPr lang="en-US" dirty="0"/>
              <a:t>DU has conserved over 497,000 acres of land in Louisiana for the waterfowl. </a:t>
            </a:r>
          </a:p>
          <a:p>
            <a:r>
              <a:rPr lang="en-US" dirty="0"/>
              <a:t>Not only does it benefit our waterfowl, but it also benefits our state during hurricane season and the constant coastal erosion we encounter everyday.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6" name="Picture 4" descr="State Conservation Projects Map">
            <a:extLst>
              <a:ext uri="{FF2B5EF4-FFF2-40B4-BE49-F238E27FC236}">
                <a16:creationId xmlns:a16="http://schemas.microsoft.com/office/drawing/2014/main" id="{E43A3B74-E5DF-D14B-B13B-B90F13CDB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4"/>
          <a:stretch/>
        </p:blipFill>
        <p:spPr bwMode="auto">
          <a:xfrm>
            <a:off x="8893869" y="2002559"/>
            <a:ext cx="2808364" cy="365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A9E929-E5EF-244E-BDDF-4A3A870A9432}"/>
              </a:ext>
            </a:extLst>
          </p:cNvPr>
          <p:cNvSpPr txBox="1"/>
          <p:nvPr/>
        </p:nvSpPr>
        <p:spPr>
          <a:xfrm>
            <a:off x="9198230" y="1477941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State Project Map</a:t>
            </a:r>
          </a:p>
        </p:txBody>
      </p:sp>
    </p:spTree>
    <p:extLst>
      <p:ext uri="{BB962C8B-B14F-4D97-AF65-F5344CB8AC3E}">
        <p14:creationId xmlns:p14="http://schemas.microsoft.com/office/powerpoint/2010/main" val="330353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E8B6864-BD3E-9747-905A-84D2E2350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34" y="3580251"/>
            <a:ext cx="6139400" cy="24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ilestones in Conservation">
            <a:extLst>
              <a:ext uri="{FF2B5EF4-FFF2-40B4-BE49-F238E27FC236}">
                <a16:creationId xmlns:a16="http://schemas.microsoft.com/office/drawing/2014/main" id="{BA656CA7-C8D8-0F4D-8488-13B9B51A7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5627" r="3387"/>
          <a:stretch/>
        </p:blipFill>
        <p:spPr bwMode="auto">
          <a:xfrm>
            <a:off x="6096000" y="1014849"/>
            <a:ext cx="5740400" cy="241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E9D676-AA43-B64E-8C4A-1F618BA5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156" y="1155533"/>
            <a:ext cx="4627063" cy="2585611"/>
          </a:xfrm>
        </p:spPr>
        <p:txBody>
          <a:bodyPr/>
          <a:lstStyle/>
          <a:p>
            <a:r>
              <a:rPr lang="en-US" dirty="0"/>
              <a:t>Louisiana is part of the Mississippi Flyway which provides important winter habitat for waterfowl that migrate their way south.</a:t>
            </a:r>
          </a:p>
          <a:p>
            <a:r>
              <a:rPr lang="en-US" dirty="0"/>
              <a:t>Our coastal marshes benefit the wintering duck population.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6B33CB-C432-FD4A-859C-31736FB0C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610" y="3905359"/>
            <a:ext cx="2222153" cy="20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4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201B58D-2588-49F3-8D14-977F8751B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4232A0-47B2-482E-96A4-B330D3253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8847D-6CFC-DC4B-933E-368086B8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029" y="993085"/>
            <a:ext cx="6034944" cy="1049235"/>
          </a:xfrm>
        </p:spPr>
        <p:txBody>
          <a:bodyPr>
            <a:normAutofit/>
          </a:bodyPr>
          <a:lstStyle/>
          <a:p>
            <a:r>
              <a:rPr lang="en-US" b="1" dirty="0"/>
              <a:t>Bully Camp Terracing Project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75FFF58-B9EC-4A30-8F41-BF96085CF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1B717-6DD1-2847-A697-6B70C8974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029" y="2167151"/>
            <a:ext cx="5864018" cy="3299194"/>
          </a:xfrm>
        </p:spPr>
        <p:txBody>
          <a:bodyPr>
            <a:normAutofit/>
          </a:bodyPr>
          <a:lstStyle/>
          <a:p>
            <a:r>
              <a:rPr lang="en-US" dirty="0"/>
              <a:t>~1,000,000 total budget to fund this project</a:t>
            </a:r>
          </a:p>
          <a:p>
            <a:r>
              <a:rPr lang="en-US" dirty="0"/>
              <a:t>This is one of the 53 restoration projects happening in Louisiana and scheduled to be completed for April/May 2021. </a:t>
            </a:r>
          </a:p>
          <a:p>
            <a:r>
              <a:rPr lang="en-US" dirty="0"/>
              <a:t>This project is specifically restoring ~35,000 linear feet of terraces some of which are adjacent to hurricane protection levee.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A9CEA62-3F21-9B4B-9765-E127C6B25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5965" y="666263"/>
            <a:ext cx="3510860" cy="24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C672F228-F2EB-1042-A1B6-C0707A82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3011" y="3323640"/>
            <a:ext cx="3538507" cy="247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9DF0F2-2E13-4EBD-B1E6-F286C4C4B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D6B09B1-F6CD-4C72-B3E4-F31BB3E80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76AE106E-0ED0-6B4F-89C3-E207B8F03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-1174644"/>
            <a:ext cx="4667250" cy="349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0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2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DF2C-7D56-2044-9616-DB44CA3C4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958381"/>
            <a:ext cx="6726795" cy="1049235"/>
          </a:xfrm>
        </p:spPr>
        <p:txBody>
          <a:bodyPr/>
          <a:lstStyle/>
          <a:p>
            <a:r>
              <a:rPr lang="en-US" b="1" dirty="0"/>
              <a:t>How Does This Benefit Our Coast?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78059-4A6A-8445-9089-A83AF7F5D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1" y="1845734"/>
            <a:ext cx="6438930" cy="40589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Gulf Coast has loss of over 40% of wetland habitat for its waterfowl.</a:t>
            </a:r>
          </a:p>
          <a:p>
            <a:r>
              <a:rPr lang="en-US" dirty="0"/>
              <a:t>Our state currently has 53 ongoing restoration projects.</a:t>
            </a:r>
          </a:p>
          <a:p>
            <a:r>
              <a:rPr lang="en-US" dirty="0"/>
              <a:t>Conservation work under the Gulf Coast Initiative will focus on…</a:t>
            </a:r>
          </a:p>
          <a:p>
            <a:pPr lvl="1"/>
            <a:r>
              <a:rPr lang="en-US" dirty="0"/>
              <a:t>Restoration and enhancement of key public land habitats</a:t>
            </a:r>
          </a:p>
          <a:p>
            <a:pPr lvl="1"/>
            <a:r>
              <a:rPr lang="en-US" dirty="0"/>
              <a:t>Protection of waterfowl habitat, which includes seasonal agricultural lands and natural and managed freshwater and intermediate marshes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A66DB464-B201-044F-B5DE-626A38EB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231" y="883371"/>
            <a:ext cx="3833670" cy="15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GulfCoastInitiatve">
            <a:extLst>
              <a:ext uri="{FF2B5EF4-FFF2-40B4-BE49-F238E27FC236}">
                <a16:creationId xmlns:a16="http://schemas.microsoft.com/office/drawing/2014/main" id="{A2F2FF61-693A-5F40-8115-1BA656424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066" y="2668932"/>
            <a:ext cx="40640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6968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75A2185976D74DBB247AA5A05CD68E" ma:contentTypeVersion="14" ma:contentTypeDescription="Create a new document." ma:contentTypeScope="" ma:versionID="769e01eecd9226077516021285ff3b9b">
  <xsd:schema xmlns:xsd="http://www.w3.org/2001/XMLSchema" xmlns:xs="http://www.w3.org/2001/XMLSchema" xmlns:p="http://schemas.microsoft.com/office/2006/metadata/properties" xmlns:ns2="9397a296-3247-4a64-9a0f-0b1c23e2e157" xmlns:ns3="97b01ea4-24aa-4c21-ad23-3e797dedb062" targetNamespace="http://schemas.microsoft.com/office/2006/metadata/properties" ma:root="true" ma:fieldsID="dec90eee68c3146682890eea4b212e9b" ns2:_="" ns3:_="">
    <xsd:import namespace="9397a296-3247-4a64-9a0f-0b1c23e2e157"/>
    <xsd:import namespace="97b01ea4-24aa-4c21-ad23-3e797dedb0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Numbe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7a296-3247-4a64-9a0f-0b1c23e2e1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umber" ma:index="20" nillable="true" ma:displayName="Number" ma:format="Dropdown" ma:internalName="Number" ma:percentage="FALSE">
      <xsd:simpleType>
        <xsd:restriction base="dms:Number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01ea4-24aa-4c21-ad23-3e797dedb0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9397a296-3247-4a64-9a0f-0b1c23e2e157" xsi:nil="true"/>
  </documentManagement>
</p:properties>
</file>

<file path=customXml/itemProps1.xml><?xml version="1.0" encoding="utf-8"?>
<ds:datastoreItem xmlns:ds="http://schemas.openxmlformats.org/officeDocument/2006/customXml" ds:itemID="{90E6B0B1-5BF5-482F-9929-B4157451E078}"/>
</file>

<file path=customXml/itemProps2.xml><?xml version="1.0" encoding="utf-8"?>
<ds:datastoreItem xmlns:ds="http://schemas.openxmlformats.org/officeDocument/2006/customXml" ds:itemID="{56455B59-874F-41C2-A584-CB30AA3B0DD9}"/>
</file>

<file path=customXml/itemProps3.xml><?xml version="1.0" encoding="utf-8"?>
<ds:datastoreItem xmlns:ds="http://schemas.openxmlformats.org/officeDocument/2006/customXml" ds:itemID="{E661780C-6E77-400B-9474-EC93ACFC6A63}"/>
</file>

<file path=docProps/app.xml><?xml version="1.0" encoding="utf-8"?>
<Properties xmlns="http://schemas.openxmlformats.org/officeDocument/2006/extended-properties" xmlns:vt="http://schemas.openxmlformats.org/officeDocument/2006/docPropsVTypes">
  <Template>{1AF3B5BF-0C68-E142-B6F1-8517F2DF651C}tf10001119</Template>
  <TotalTime>239</TotalTime>
  <Words>584</Words>
  <Application>Microsoft Office PowerPoint</Application>
  <PresentationFormat>Widescreen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Gallery</vt:lpstr>
      <vt:lpstr>Conservation Effects on Coastal Louisiana by Ducks Unlimited </vt:lpstr>
      <vt:lpstr>What is Ducks Unlimited?</vt:lpstr>
      <vt:lpstr>Ducks Unlimited Mission </vt:lpstr>
      <vt:lpstr>How Ducks Unlimited Conserves</vt:lpstr>
      <vt:lpstr>PowerPoint Presentation</vt:lpstr>
      <vt:lpstr>DU Conservation in Louisiana</vt:lpstr>
      <vt:lpstr>PowerPoint Presentation</vt:lpstr>
      <vt:lpstr>Bully Camp Terracing Project</vt:lpstr>
      <vt:lpstr>How Does This Benefit Our Coast?</vt:lpstr>
      <vt:lpstr>PowerPoint Presentation</vt:lpstr>
      <vt:lpstr>Questions?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Conservation Effects on Coastal Louisiana by Ducks Unlimited </dc:title>
  <dc:creator>Ariel Nicole Alonso</dc:creator>
  <cp:lastModifiedBy>Isabella Donnell</cp:lastModifiedBy>
  <cp:revision>25</cp:revision>
  <dcterms:created xsi:type="dcterms:W3CDTF">2021-05-02T22:48:34Z</dcterms:created>
  <dcterms:modified xsi:type="dcterms:W3CDTF">2021-05-04T19:09:20Z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0x0101007775A2185976D74DBB247AA5A05CD68E</vt:lpwstr>
  </property>
</Properties>
</file>